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sldIdLst>
    <p:sldId id="257" r:id="rId2"/>
    <p:sldId id="258" r:id="rId3"/>
    <p:sldId id="260" r:id="rId4"/>
    <p:sldId id="262" r:id="rId5"/>
    <p:sldId id="259" r:id="rId6"/>
    <p:sldId id="261" r:id="rId7"/>
    <p:sldId id="263" r:id="rId8"/>
    <p:sldId id="264" r:id="rId9"/>
    <p:sldId id="265" r:id="rId10"/>
    <p:sldId id="269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121"/>
    <a:srgbClr val="01FF07"/>
    <a:srgbClr val="126D0D"/>
    <a:srgbClr val="179111"/>
    <a:srgbClr val="B41E1E"/>
    <a:srgbClr val="E20000"/>
    <a:srgbClr val="B0B0B0"/>
    <a:srgbClr val="E0E0E0"/>
    <a:srgbClr val="C22020"/>
    <a:srgbClr val="E1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GL King" userId="185ccbc9258f98be" providerId="LiveId" clId="{4B63E69C-5929-4F0D-8C85-113AE0B80CB1}"/>
    <pc:docChg chg="modSld sldOrd">
      <pc:chgData name="RGL King" userId="185ccbc9258f98be" providerId="LiveId" clId="{4B63E69C-5929-4F0D-8C85-113AE0B80CB1}" dt="2023-09-17T12:40:55.366" v="1"/>
      <pc:docMkLst>
        <pc:docMk/>
      </pc:docMkLst>
      <pc:sldChg chg="ord">
        <pc:chgData name="RGL King" userId="185ccbc9258f98be" providerId="LiveId" clId="{4B63E69C-5929-4F0D-8C85-113AE0B80CB1}" dt="2023-09-17T12:40:55.366" v="1"/>
        <pc:sldMkLst>
          <pc:docMk/>
          <pc:sldMk cId="223648792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3357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272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771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7287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8629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6115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9486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5053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714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634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9937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7554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183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7683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396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464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BC5275-DF51-4F95-A386-B57C9963A9E3}" type="datetimeFigureOut">
              <a:rPr lang="he-IL" smtClean="0"/>
              <a:t>ב'/תשרי/תשפ"ד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011C0-DACC-4FC8-AA24-51A9851AA7A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687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4309F268-A45B-4517-B03F-2774BAE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024A45D5-2D10-8005-C704-C1289B68D556}"/>
              </a:ext>
            </a:extLst>
          </p:cNvPr>
          <p:cNvGrpSpPr/>
          <p:nvPr/>
        </p:nvGrpSpPr>
        <p:grpSpPr>
          <a:xfrm>
            <a:off x="643467" y="1292882"/>
            <a:ext cx="10905066" cy="1648303"/>
            <a:chOff x="0" y="2476950"/>
            <a:chExt cx="12192000" cy="1820975"/>
          </a:xfrm>
          <a:noFill/>
        </p:grpSpPr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6E2EB2DF-0931-7FCC-3B44-7040387643EE}"/>
                </a:ext>
              </a:extLst>
            </p:cNvPr>
            <p:cNvSpPr txBox="1"/>
            <p:nvPr/>
          </p:nvSpPr>
          <p:spPr>
            <a:xfrm>
              <a:off x="0" y="2476950"/>
              <a:ext cx="12192000" cy="120032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1">
              <a:spAutoFit/>
            </a:bodyPr>
            <a:lstStyle/>
            <a:p>
              <a:pPr algn="ctr" defTabSz="411480">
                <a:spcAft>
                  <a:spcPts val="600"/>
                </a:spcAft>
              </a:pPr>
              <a:r>
                <a:rPr lang="en-US" sz="6480" kern="1200" dirty="0">
                  <a:ln w="19050">
                    <a:solidFill>
                      <a:schemeClr val="bg1"/>
                    </a:solidFill>
                  </a:ln>
                  <a:gradFill flip="none" rotWithShape="1">
                    <a:gsLst>
                      <a:gs pos="2000">
                        <a:srgbClr val="FF2121"/>
                      </a:gs>
                      <a:gs pos="50000">
                        <a:srgbClr val="E20000"/>
                      </a:gs>
                      <a:gs pos="100000">
                        <a:srgbClr val="FF2121"/>
                      </a:gs>
                    </a:gsLst>
                    <a:lin ang="15000000" scaled="0"/>
                    <a:tileRect/>
                  </a:gradFill>
                  <a:latin typeface="Cooper Black" panose="0208090404030B020404" pitchFamily="18" charset="0"/>
                  <a:ea typeface="+mn-ea"/>
                  <a:cs typeface="+mn-cs"/>
                </a:rPr>
                <a:t>Vesuvius Challenge</a:t>
              </a:r>
              <a:endParaRPr lang="he-IL" sz="7200" dirty="0">
                <a:ln w="19050">
                  <a:solidFill>
                    <a:schemeClr val="bg1"/>
                  </a:solidFill>
                </a:ln>
                <a:gradFill flip="none" rotWithShape="1">
                  <a:gsLst>
                    <a:gs pos="2000">
                      <a:srgbClr val="FF2121"/>
                    </a:gs>
                    <a:gs pos="50000">
                      <a:srgbClr val="E20000"/>
                    </a:gs>
                    <a:gs pos="100000">
                      <a:srgbClr val="FF2121"/>
                    </a:gs>
                  </a:gsLst>
                  <a:lin ang="15000000" scaled="0"/>
                  <a:tileRect/>
                </a:gradFill>
                <a:latin typeface="Cooper Black" panose="0208090404030B020404" pitchFamily="18" charset="0"/>
              </a:endParaRPr>
            </a:p>
          </p:txBody>
        </p:sp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91C8504A-9144-647F-71F9-E4345FCEB365}"/>
                </a:ext>
              </a:extLst>
            </p:cNvPr>
            <p:cNvSpPr txBox="1"/>
            <p:nvPr/>
          </p:nvSpPr>
          <p:spPr>
            <a:xfrm>
              <a:off x="0" y="3466928"/>
              <a:ext cx="12192000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1">
              <a:spAutoFit/>
            </a:bodyPr>
            <a:lstStyle/>
            <a:p>
              <a:pPr algn="ctr" defTabSz="411480">
                <a:spcAft>
                  <a:spcPts val="600"/>
                </a:spcAft>
              </a:pPr>
              <a:r>
                <a:rPr lang="en-US" sz="4320" kern="1200" dirty="0">
                  <a:ln w="19050">
                    <a:solidFill>
                      <a:schemeClr val="bg1"/>
                    </a:solidFill>
                  </a:ln>
                  <a:gradFill flip="none" rotWithShape="1">
                    <a:gsLst>
                      <a:gs pos="0">
                        <a:srgbClr val="FF2121"/>
                      </a:gs>
                      <a:gs pos="50000">
                        <a:srgbClr val="E20000"/>
                      </a:gs>
                      <a:gs pos="100000">
                        <a:srgbClr val="FF2121"/>
                      </a:gs>
                    </a:gsLst>
                    <a:lin ang="15000000" scaled="0"/>
                    <a:tileRect/>
                  </a:gradFill>
                  <a:latin typeface="Cooper Black" panose="0208090404030B020404" pitchFamily="18" charset="0"/>
                  <a:ea typeface="+mn-ea"/>
                  <a:cs typeface="+mn-cs"/>
                </a:rPr>
                <a:t>Ink Detection</a:t>
              </a:r>
              <a:endParaRPr lang="he-IL" sz="4800" dirty="0">
                <a:ln w="19050"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rgbClr val="FF2121"/>
                    </a:gs>
                    <a:gs pos="50000">
                      <a:srgbClr val="E20000"/>
                    </a:gs>
                    <a:gs pos="100000">
                      <a:srgbClr val="FF2121"/>
                    </a:gs>
                  </a:gsLst>
                  <a:lin ang="15000000" scaled="0"/>
                  <a:tileRect/>
                </a:gradFill>
                <a:latin typeface="Cooper Black" panose="0208090404030B020404" pitchFamily="18" charset="0"/>
              </a:endParaRPr>
            </a:p>
          </p:txBody>
        </p:sp>
      </p:grpSp>
      <p:sp>
        <p:nvSpPr>
          <p:cNvPr id="7" name="מלבן 6">
            <a:extLst>
              <a:ext uri="{FF2B5EF4-FFF2-40B4-BE49-F238E27FC236}">
                <a16:creationId xmlns:a16="http://schemas.microsoft.com/office/drawing/2014/main" id="{A2908F4A-225C-F6FA-EC45-0DAFE2B84804}"/>
              </a:ext>
            </a:extLst>
          </p:cNvPr>
          <p:cNvSpPr/>
          <p:nvPr/>
        </p:nvSpPr>
        <p:spPr>
          <a:xfrm>
            <a:off x="761206" y="3940404"/>
            <a:ext cx="4923157" cy="1454437"/>
          </a:xfrm>
          <a:prstGeom prst="rect">
            <a:avLst/>
          </a:prstGeom>
          <a:gradFill flip="none" rotWithShape="1">
            <a:gsLst>
              <a:gs pos="0">
                <a:srgbClr val="B0B0B0"/>
              </a:gs>
              <a:gs pos="100000">
                <a:srgbClr val="B0B0B0"/>
              </a:gs>
              <a:gs pos="50000">
                <a:schemeClr val="tx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8575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58ACA16-DBF8-1F41-E215-016C36AAFDDF}"/>
              </a:ext>
            </a:extLst>
          </p:cNvPr>
          <p:cNvSpPr txBox="1"/>
          <p:nvPr/>
        </p:nvSpPr>
        <p:spPr>
          <a:xfrm>
            <a:off x="1146519" y="3940404"/>
            <a:ext cx="4147793" cy="12928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75000"/>
              </a:lnSpc>
            </a:pPr>
            <a:r>
              <a:rPr lang="en-US" sz="2400" dirty="0">
                <a:solidFill>
                  <a:schemeClr val="bg1"/>
                </a:solidFill>
              </a:rPr>
              <a:t>By:		</a:t>
            </a:r>
            <a:r>
              <a:rPr lang="en-US" sz="2400" b="1" dirty="0">
                <a:solidFill>
                  <a:schemeClr val="bg1"/>
                </a:solidFill>
              </a:rPr>
              <a:t>Rom Gat</a:t>
            </a:r>
          </a:p>
          <a:p>
            <a:pPr>
              <a:lnSpc>
                <a:spcPct val="175000"/>
              </a:lnSpc>
            </a:pPr>
            <a:r>
              <a:rPr lang="en-US" sz="2400" dirty="0">
                <a:solidFill>
                  <a:schemeClr val="bg1"/>
                </a:solidFill>
              </a:rPr>
              <a:t>ID:		</a:t>
            </a:r>
            <a:r>
              <a:rPr lang="en-US" sz="2400" b="1" dirty="0">
                <a:solidFill>
                  <a:schemeClr val="bg1"/>
                </a:solidFill>
              </a:rPr>
              <a:t>206395253</a:t>
            </a:r>
            <a:endParaRPr lang="he-IL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039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Complex Models: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 also tried to replicate the original score by </a:t>
            </a:r>
            <a:r>
              <a:rPr lang="en-US" b="1" dirty="0"/>
              <a:t>repeating the original training process</a:t>
            </a:r>
            <a:r>
              <a:rPr lang="en-US" dirty="0"/>
              <a:t> – The ensemble achieved a score of </a:t>
            </a:r>
            <a:r>
              <a:rPr lang="en-US" b="1" dirty="0"/>
              <a:t>0.46</a:t>
            </a:r>
            <a:r>
              <a:rPr lang="en-US" dirty="0"/>
              <a:t>.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Finally, I tried techniques such as </a:t>
            </a:r>
            <a:r>
              <a:rPr lang="en-US" b="1" dirty="0"/>
              <a:t>stacking ensemble</a:t>
            </a:r>
            <a:r>
              <a:rPr lang="en-US" dirty="0"/>
              <a:t> using a </a:t>
            </a:r>
            <a:r>
              <a:rPr lang="en-US" b="1" dirty="0"/>
              <a:t>segmentation model as a meta-model </a:t>
            </a:r>
            <a:r>
              <a:rPr lang="en-US" dirty="0"/>
              <a:t>and </a:t>
            </a:r>
            <a:r>
              <a:rPr lang="en-US" b="1" dirty="0"/>
              <a:t>stacking multiple models</a:t>
            </a:r>
            <a:r>
              <a:rPr lang="en-US" dirty="0"/>
              <a:t> (Two models made predictions and passed them onto a third “head” model).</a:t>
            </a:r>
          </a:p>
        </p:txBody>
      </p:sp>
      <p:pic>
        <p:nvPicPr>
          <p:cNvPr id="15" name="תמונה 14" descr="תמונה שמכילה טקסט, קו, תרשים, עלילה&#10;&#10;התיאור נוצר באופן אוטומטי">
            <a:extLst>
              <a:ext uri="{FF2B5EF4-FFF2-40B4-BE49-F238E27FC236}">
                <a16:creationId xmlns:a16="http://schemas.microsoft.com/office/drawing/2014/main" id="{C17B2EB9-9BD9-EB9C-F29C-5863CD9EE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57" y="3898334"/>
            <a:ext cx="5814160" cy="2055627"/>
          </a:xfrm>
          <a:prstGeom prst="rect">
            <a:avLst/>
          </a:prstGeom>
        </p:spPr>
      </p:pic>
      <p:pic>
        <p:nvPicPr>
          <p:cNvPr id="19" name="תמונה 18" descr="תמונה שמכילה טקסט, קו, תרשים, עלילה&#10;&#10;התיאור נוצר באופן אוטומטי">
            <a:extLst>
              <a:ext uri="{FF2B5EF4-FFF2-40B4-BE49-F238E27FC236}">
                <a16:creationId xmlns:a16="http://schemas.microsoft.com/office/drawing/2014/main" id="{50E1E0E0-291C-08FB-116D-8CD36B729A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9" y="3891858"/>
            <a:ext cx="5832473" cy="20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1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What did I Learn: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23391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Constant </a:t>
            </a:r>
            <a:r>
              <a:rPr lang="en-US" b="1" dirty="0"/>
              <a:t>code reviews and testing</a:t>
            </a:r>
            <a:r>
              <a:rPr lang="en-US" dirty="0"/>
              <a:t> were </a:t>
            </a:r>
            <a:r>
              <a:rPr lang="en-US" b="1" dirty="0"/>
              <a:t>vital </a:t>
            </a:r>
            <a:r>
              <a:rPr lang="en-US" dirty="0"/>
              <a:t>to this project (Would have saved a lot of time).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 Machine Learning, it is better to start with small modifications of working code, rather than add a bunch of features and hope they work.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Topics in Computer Vision</a:t>
            </a:r>
            <a:r>
              <a:rPr lang="en-US" dirty="0"/>
              <a:t>: Working with GPU, various segmentation models, TTA.</a:t>
            </a:r>
          </a:p>
        </p:txBody>
      </p:sp>
    </p:spTree>
    <p:extLst>
      <p:ext uri="{BB962C8B-B14F-4D97-AF65-F5344CB8AC3E}">
        <p14:creationId xmlns:p14="http://schemas.microsoft.com/office/powerpoint/2010/main" val="3314438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5" y="3075057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Questions?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02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5" y="3075057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Thank you for listening!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1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Competition Summary: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About 300 years ago, some </a:t>
            </a:r>
            <a:r>
              <a:rPr lang="en-US" b="1" dirty="0"/>
              <a:t>scrolls </a:t>
            </a:r>
            <a:r>
              <a:rPr lang="en-US" dirty="0"/>
              <a:t>belonging to a villa in </a:t>
            </a:r>
            <a:r>
              <a:rPr lang="en-US" b="1" dirty="0"/>
              <a:t>Herculaneum</a:t>
            </a:r>
            <a:r>
              <a:rPr lang="en-US" dirty="0"/>
              <a:t> were discovered.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Due to the </a:t>
            </a:r>
            <a:r>
              <a:rPr lang="en-US" b="1" dirty="0"/>
              <a:t>Vesuvius eruption</a:t>
            </a:r>
            <a:r>
              <a:rPr lang="en-US" dirty="0"/>
              <a:t>, these scrolls became </a:t>
            </a:r>
            <a:r>
              <a:rPr lang="en-US" b="1" dirty="0"/>
              <a:t>carbonized</a:t>
            </a:r>
            <a:r>
              <a:rPr lang="en-US" dirty="0"/>
              <a:t>, hence they </a:t>
            </a:r>
            <a:r>
              <a:rPr lang="en-US" b="1" dirty="0"/>
              <a:t>cannot be opened</a:t>
            </a:r>
            <a:r>
              <a:rPr lang="en-US" dirty="0"/>
              <a:t> without risking breaking them.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Many scrolls were destroyed this way, and only a few revealed </a:t>
            </a:r>
            <a:r>
              <a:rPr lang="en-US" b="1" dirty="0"/>
              <a:t>ink</a:t>
            </a:r>
            <a:r>
              <a:rPr lang="en-US" dirty="0"/>
              <a:t> on their broken surface, visible under </a:t>
            </a:r>
            <a:r>
              <a:rPr lang="en-US" b="1" dirty="0"/>
              <a:t>Infra-Red light</a:t>
            </a:r>
            <a:r>
              <a:rPr lang="en-US" dirty="0"/>
              <a:t>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It was found that </a:t>
            </a:r>
            <a:r>
              <a:rPr lang="en-US" b="1" dirty="0"/>
              <a:t>3D X-Ray scans</a:t>
            </a:r>
            <a:r>
              <a:rPr lang="en-US" dirty="0"/>
              <a:t> contain data which </a:t>
            </a:r>
            <a:r>
              <a:rPr lang="en-US" b="1" dirty="0"/>
              <a:t>Machine Learning models</a:t>
            </a:r>
            <a:r>
              <a:rPr lang="en-US" dirty="0"/>
              <a:t> can use to detect ink, even though </a:t>
            </a:r>
            <a:r>
              <a:rPr lang="en-US" b="1" dirty="0"/>
              <a:t>the human eye</a:t>
            </a:r>
            <a:r>
              <a:rPr lang="en-US" dirty="0"/>
              <a:t> cannot see it.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You are given </a:t>
            </a:r>
            <a:r>
              <a:rPr lang="en-US" b="1" dirty="0"/>
              <a:t>X-Ray scans</a:t>
            </a:r>
            <a:r>
              <a:rPr lang="en-US" dirty="0"/>
              <a:t> (Features) and </a:t>
            </a:r>
            <a:r>
              <a:rPr lang="en-US" b="1" dirty="0"/>
              <a:t>IR-Imaging </a:t>
            </a:r>
            <a:r>
              <a:rPr lang="en-US" dirty="0"/>
              <a:t>(Ground-Truth) of broken fragments which contain ink, and are tasked with </a:t>
            </a:r>
            <a:r>
              <a:rPr lang="en-US" b="1" dirty="0"/>
              <a:t>training models</a:t>
            </a:r>
            <a:r>
              <a:rPr lang="en-US" dirty="0"/>
              <a:t> </a:t>
            </a:r>
            <a:r>
              <a:rPr lang="en-US" b="1" dirty="0"/>
              <a:t>to detect the ink </a:t>
            </a:r>
            <a:r>
              <a:rPr lang="en-US" dirty="0"/>
              <a:t>from the scans alone.</a:t>
            </a:r>
          </a:p>
        </p:txBody>
      </p:sp>
      <p:grpSp>
        <p:nvGrpSpPr>
          <p:cNvPr id="29" name="קבוצה 28">
            <a:extLst>
              <a:ext uri="{FF2B5EF4-FFF2-40B4-BE49-F238E27FC236}">
                <a16:creationId xmlns:a16="http://schemas.microsoft.com/office/drawing/2014/main" id="{3FD14B05-35D1-AF7D-9234-E6ED0864761B}"/>
              </a:ext>
            </a:extLst>
          </p:cNvPr>
          <p:cNvGrpSpPr/>
          <p:nvPr/>
        </p:nvGrpSpPr>
        <p:grpSpPr>
          <a:xfrm>
            <a:off x="10128852" y="4039032"/>
            <a:ext cx="1375549" cy="1781399"/>
            <a:chOff x="9964896" y="2114875"/>
            <a:chExt cx="1375549" cy="1781399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28" name="תמונה 27" descr="תמונה שמכילה ציור, שרטוט, אומנות&#10;&#10;התיאור נוצר באופן אוטומטי">
              <a:extLst>
                <a:ext uri="{FF2B5EF4-FFF2-40B4-BE49-F238E27FC236}">
                  <a16:creationId xmlns:a16="http://schemas.microsoft.com/office/drawing/2014/main" id="{292336F5-1801-71A9-BB28-C3B40A6E2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278" y="2114875"/>
              <a:ext cx="1375167" cy="1777289"/>
            </a:xfrm>
            <a:prstGeom prst="rect">
              <a:avLst/>
            </a:prstGeom>
          </p:spPr>
        </p:pic>
        <p:pic>
          <p:nvPicPr>
            <p:cNvPr id="25" name="תמונה 24" descr="תמונה שמכילה טקסט, גופן, גרפיקה, עיצוב גרפי&#10;&#10;התיאור נוצר באופן אוטומטי">
              <a:extLst>
                <a:ext uri="{FF2B5EF4-FFF2-40B4-BE49-F238E27FC236}">
                  <a16:creationId xmlns:a16="http://schemas.microsoft.com/office/drawing/2014/main" id="{BA468DB0-C3B3-9B9E-E701-6A4C5AAF1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896" y="2118985"/>
              <a:ext cx="1375167" cy="1777289"/>
            </a:xfrm>
            <a:prstGeom prst="rect">
              <a:avLst/>
            </a:prstGeom>
          </p:spPr>
        </p:pic>
      </p:grpSp>
      <p:pic>
        <p:nvPicPr>
          <p:cNvPr id="31" name="תמונה 30" descr="תמונה שמכילה ציור, שרטוט, אומנות&#10;&#10;התיאור נוצר באופן אוטומטי">
            <a:extLst>
              <a:ext uri="{FF2B5EF4-FFF2-40B4-BE49-F238E27FC236}">
                <a16:creationId xmlns:a16="http://schemas.microsoft.com/office/drawing/2014/main" id="{3F5E629A-EB29-F91A-F3C8-761AEC49CDD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234" y="1228284"/>
            <a:ext cx="1375167" cy="1777289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3" name="חץ: ימינה 32">
            <a:extLst>
              <a:ext uri="{FF2B5EF4-FFF2-40B4-BE49-F238E27FC236}">
                <a16:creationId xmlns:a16="http://schemas.microsoft.com/office/drawing/2014/main" id="{6F53375C-CA4C-7987-AD56-7D3E1A6DA1FB}"/>
              </a:ext>
            </a:extLst>
          </p:cNvPr>
          <p:cNvSpPr/>
          <p:nvPr/>
        </p:nvSpPr>
        <p:spPr>
          <a:xfrm rot="5400000">
            <a:off x="10223152" y="3175609"/>
            <a:ext cx="892589" cy="732181"/>
          </a:xfrm>
          <a:prstGeom prst="rightArrow">
            <a:avLst>
              <a:gd name="adj1" fmla="val 44545"/>
              <a:gd name="adj2" fmla="val 50000"/>
            </a:avLst>
          </a:prstGeom>
          <a:solidFill>
            <a:srgbClr val="B41E1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6442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Solution Summary: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447814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only </a:t>
            </a:r>
            <a:r>
              <a:rPr lang="en-US" sz="2000" b="1" dirty="0"/>
              <a:t>6 slices</a:t>
            </a:r>
            <a:r>
              <a:rPr lang="en-US" sz="2000" dirty="0"/>
              <a:t> from the total 65 of the X-Ray scan.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Divide the 3D images into </a:t>
            </a:r>
            <a:r>
              <a:rPr lang="en-US" sz="2000" b="1" dirty="0"/>
              <a:t>small pieces (Chunks)</a:t>
            </a:r>
            <a:r>
              <a:rPr lang="en-US" sz="2000" dirty="0"/>
              <a:t>, with overlap.</a:t>
            </a:r>
          </a:p>
          <a:p>
            <a:pPr marL="800100" lvl="1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1/2 for training, 7/8 for inference.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architectures based on </a:t>
            </a:r>
            <a:r>
              <a:rPr lang="en-US" sz="2000" b="1" dirty="0"/>
              <a:t>segmentation models</a:t>
            </a:r>
            <a:r>
              <a:rPr lang="en-US" sz="2000" dirty="0"/>
              <a:t> to detect the ink from the scans.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Mainly </a:t>
            </a:r>
            <a:r>
              <a:rPr lang="en-US" sz="2000" b="1" dirty="0"/>
              <a:t>Unet</a:t>
            </a:r>
            <a:r>
              <a:rPr lang="en-US" sz="2000" dirty="0"/>
              <a:t> + </a:t>
            </a:r>
            <a:r>
              <a:rPr lang="en-US" sz="2000" b="1" dirty="0"/>
              <a:t>ResNeXt50 32x4d</a:t>
            </a:r>
            <a:r>
              <a:rPr lang="en-US" sz="2000" dirty="0"/>
              <a:t>.</a:t>
            </a:r>
          </a:p>
          <a:p>
            <a:pPr marL="800100" lvl="1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Ensembles</a:t>
            </a:r>
            <a:r>
              <a:rPr lang="en-US" sz="2000" dirty="0"/>
              <a:t>,</a:t>
            </a:r>
            <a:r>
              <a:rPr lang="en-US" sz="2000" b="1" dirty="0"/>
              <a:t> Meta-Models</a:t>
            </a:r>
            <a:r>
              <a:rPr lang="en-US" sz="2000" dirty="0"/>
              <a:t>, </a:t>
            </a:r>
            <a:r>
              <a:rPr lang="en-US" sz="2000" b="1" dirty="0"/>
              <a:t>Stacked Models</a:t>
            </a:r>
            <a:r>
              <a:rPr lang="en-US" sz="2000" dirty="0"/>
              <a:t>.</a:t>
            </a:r>
            <a:endParaRPr lang="en-US" sz="2000" b="1" dirty="0"/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</a:t>
            </a:r>
            <a:r>
              <a:rPr lang="en-US" sz="2000" b="1" dirty="0"/>
              <a:t>Test-Time Augmentations (TTA)</a:t>
            </a:r>
            <a:r>
              <a:rPr lang="en-US" sz="2000" dirty="0"/>
              <a:t>.</a:t>
            </a:r>
          </a:p>
        </p:txBody>
      </p:sp>
      <p:pic>
        <p:nvPicPr>
          <p:cNvPr id="35" name="תמונה 34" descr="תמונה שמכילה דפוס, אומנות, בד, מונוכרום&#10;&#10;התיאור נוצר באופן אוטומטי">
            <a:extLst>
              <a:ext uri="{FF2B5EF4-FFF2-40B4-BE49-F238E27FC236}">
                <a16:creationId xmlns:a16="http://schemas.microsoft.com/office/drawing/2014/main" id="{A8AEECA0-2CB6-F45F-E2B9-1AA83DA04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29" y="2488206"/>
            <a:ext cx="568042" cy="601293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7245331B-D413-09BD-B359-026E3C42224E}"/>
              </a:ext>
            </a:extLst>
          </p:cNvPr>
          <p:cNvGrpSpPr/>
          <p:nvPr/>
        </p:nvGrpSpPr>
        <p:grpSpPr>
          <a:xfrm>
            <a:off x="10922597" y="5746104"/>
            <a:ext cx="311306" cy="306370"/>
            <a:chOff x="10419899" y="2781350"/>
            <a:chExt cx="311306" cy="306370"/>
          </a:xfrm>
          <a:effectLst>
            <a:glow rad="101600">
              <a:schemeClr val="bg1">
                <a:alpha val="60000"/>
              </a:schemeClr>
            </a:glow>
          </a:effectLst>
        </p:grpSpPr>
        <p:pic>
          <p:nvPicPr>
            <p:cNvPr id="37" name="תמונה 36" descr="תמונה שמכילה ציור, שרטוט, אומנות&#10;&#10;התיאור נוצר באופן אוטומטי">
              <a:extLst>
                <a:ext uri="{FF2B5EF4-FFF2-40B4-BE49-F238E27FC236}">
                  <a16:creationId xmlns:a16="http://schemas.microsoft.com/office/drawing/2014/main" id="{D9BBEC3B-8AAC-3AC7-F6AD-64ADFCBA84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62" t="37500" r="44303" b="45262"/>
            <a:stretch/>
          </p:blipFill>
          <p:spPr>
            <a:xfrm>
              <a:off x="10419899" y="2781350"/>
              <a:ext cx="311306" cy="306370"/>
            </a:xfrm>
            <a:prstGeom prst="rect">
              <a:avLst/>
            </a:prstGeom>
          </p:spPr>
        </p:pic>
        <p:pic>
          <p:nvPicPr>
            <p:cNvPr id="38" name="תמונה 37" descr="תמונה שמכילה טקסט, גופן, גרפיקה, עיצוב גרפי&#10;&#10;התיאור נוצר באופן אוטומטי">
              <a:extLst>
                <a:ext uri="{FF2B5EF4-FFF2-40B4-BE49-F238E27FC236}">
                  <a16:creationId xmlns:a16="http://schemas.microsoft.com/office/drawing/2014/main" id="{6D13F884-76EC-E720-A949-44DF595F8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7" t="37269" r="44275" b="45494"/>
            <a:stretch/>
          </p:blipFill>
          <p:spPr>
            <a:xfrm>
              <a:off x="10419899" y="2781350"/>
              <a:ext cx="311306" cy="306370"/>
            </a:xfrm>
            <a:prstGeom prst="rect">
              <a:avLst/>
            </a:prstGeom>
          </p:spPr>
        </p:pic>
      </p:grp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454A7B10-DDCF-F0D1-7474-F8CC1DD4E0A0}"/>
              </a:ext>
            </a:extLst>
          </p:cNvPr>
          <p:cNvCxnSpPr>
            <a:cxnSpLocks/>
          </p:cNvCxnSpPr>
          <p:nvPr/>
        </p:nvCxnSpPr>
        <p:spPr>
          <a:xfrm>
            <a:off x="10985007" y="1565979"/>
            <a:ext cx="64669" cy="95617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ישר 46">
            <a:extLst>
              <a:ext uri="{FF2B5EF4-FFF2-40B4-BE49-F238E27FC236}">
                <a16:creationId xmlns:a16="http://schemas.microsoft.com/office/drawing/2014/main" id="{DB978B8C-3C74-79AC-4F9A-D288DB05C85E}"/>
              </a:ext>
            </a:extLst>
          </p:cNvPr>
          <p:cNvCxnSpPr>
            <a:cxnSpLocks/>
          </p:cNvCxnSpPr>
          <p:nvPr/>
        </p:nvCxnSpPr>
        <p:spPr>
          <a:xfrm>
            <a:off x="10808734" y="1548363"/>
            <a:ext cx="0" cy="97378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3B6178D8-D8BE-4F22-7B89-A4F763230110}"/>
              </a:ext>
            </a:extLst>
          </p:cNvPr>
          <p:cNvGrpSpPr/>
          <p:nvPr/>
        </p:nvGrpSpPr>
        <p:grpSpPr>
          <a:xfrm>
            <a:off x="10748136" y="1174701"/>
            <a:ext cx="856330" cy="1064356"/>
            <a:chOff x="10258010" y="971834"/>
            <a:chExt cx="1665333" cy="2069889"/>
          </a:xfrm>
        </p:grpSpPr>
        <p:pic>
          <p:nvPicPr>
            <p:cNvPr id="25" name="תמונה 24" descr="תמונה שמכילה שרטוט, ציור, אומנות&#10;&#10;התיאור נוצר באופן אוטומטי">
              <a:extLst>
                <a:ext uri="{FF2B5EF4-FFF2-40B4-BE49-F238E27FC236}">
                  <a16:creationId xmlns:a16="http://schemas.microsoft.com/office/drawing/2014/main" id="{E234AD22-1BA1-4BE4-7671-44450FD0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8010" y="971834"/>
              <a:ext cx="1665333" cy="2069889"/>
            </a:xfrm>
            <a:prstGeom prst="rect">
              <a:avLst/>
            </a:prstGeom>
            <a:effectLst>
              <a:glow rad="101600">
                <a:schemeClr val="tx1">
                  <a:alpha val="60000"/>
                </a:schemeClr>
              </a:glow>
            </a:effectLst>
          </p:spPr>
        </p:pic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E9F973EE-998B-9086-1617-ECC4D3D479D1}"/>
                </a:ext>
              </a:extLst>
            </p:cNvPr>
            <p:cNvSpPr/>
            <p:nvPr/>
          </p:nvSpPr>
          <p:spPr>
            <a:xfrm>
              <a:off x="11008665" y="1945057"/>
              <a:ext cx="308563" cy="306370"/>
            </a:xfrm>
            <a:prstGeom prst="rect">
              <a:avLst/>
            </a:prstGeom>
            <a:noFill/>
            <a:ln w="28575">
              <a:solidFill>
                <a:srgbClr val="B4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cxnSp>
        <p:nvCxnSpPr>
          <p:cNvPr id="41" name="מחבר ישר 40">
            <a:extLst>
              <a:ext uri="{FF2B5EF4-FFF2-40B4-BE49-F238E27FC236}">
                <a16:creationId xmlns:a16="http://schemas.microsoft.com/office/drawing/2014/main" id="{88C6A555-6290-0D51-8F95-287C370EC85C}"/>
              </a:ext>
            </a:extLst>
          </p:cNvPr>
          <p:cNvCxnSpPr>
            <a:cxnSpLocks/>
          </p:cNvCxnSpPr>
          <p:nvPr/>
        </p:nvCxnSpPr>
        <p:spPr>
          <a:xfrm>
            <a:off x="11297427" y="1832679"/>
            <a:ext cx="64669" cy="95617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09225F56-B4EC-8399-9C1C-D860776D6893}"/>
              </a:ext>
            </a:extLst>
          </p:cNvPr>
          <p:cNvCxnSpPr>
            <a:cxnSpLocks/>
          </p:cNvCxnSpPr>
          <p:nvPr/>
        </p:nvCxnSpPr>
        <p:spPr>
          <a:xfrm>
            <a:off x="11121154" y="1815063"/>
            <a:ext cx="0" cy="973789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חץ: למטה 47">
            <a:extLst>
              <a:ext uri="{FF2B5EF4-FFF2-40B4-BE49-F238E27FC236}">
                <a16:creationId xmlns:a16="http://schemas.microsoft.com/office/drawing/2014/main" id="{669A42C6-5410-83B0-2A03-B919B4DF0BA1}"/>
              </a:ext>
            </a:extLst>
          </p:cNvPr>
          <p:cNvSpPr/>
          <p:nvPr/>
        </p:nvSpPr>
        <p:spPr>
          <a:xfrm>
            <a:off x="11004924" y="3199920"/>
            <a:ext cx="146651" cy="286460"/>
          </a:xfrm>
          <a:prstGeom prst="down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מלבן 48">
            <a:extLst>
              <a:ext uri="{FF2B5EF4-FFF2-40B4-BE49-F238E27FC236}">
                <a16:creationId xmlns:a16="http://schemas.microsoft.com/office/drawing/2014/main" id="{8382FBB9-34FC-2F1E-0553-3A1B53DF0522}"/>
              </a:ext>
            </a:extLst>
          </p:cNvPr>
          <p:cNvSpPr/>
          <p:nvPr/>
        </p:nvSpPr>
        <p:spPr>
          <a:xfrm>
            <a:off x="10119816" y="3551527"/>
            <a:ext cx="1905283" cy="66595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Segmentation Model</a:t>
            </a:r>
            <a:endParaRPr lang="he-IL" dirty="0"/>
          </a:p>
        </p:txBody>
      </p:sp>
      <p:sp>
        <p:nvSpPr>
          <p:cNvPr id="50" name="מלבן 49">
            <a:extLst>
              <a:ext uri="{FF2B5EF4-FFF2-40B4-BE49-F238E27FC236}">
                <a16:creationId xmlns:a16="http://schemas.microsoft.com/office/drawing/2014/main" id="{5C4BE1B4-C150-F2C5-643B-2615A2C526FB}"/>
              </a:ext>
            </a:extLst>
          </p:cNvPr>
          <p:cNvSpPr/>
          <p:nvPr/>
        </p:nvSpPr>
        <p:spPr>
          <a:xfrm>
            <a:off x="10105536" y="4648346"/>
            <a:ext cx="1905283" cy="66595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Test-Time Augmentation</a:t>
            </a:r>
            <a:endParaRPr lang="he-IL" dirty="0"/>
          </a:p>
        </p:txBody>
      </p:sp>
      <p:sp>
        <p:nvSpPr>
          <p:cNvPr id="52" name="חץ: למטה 51">
            <a:extLst>
              <a:ext uri="{FF2B5EF4-FFF2-40B4-BE49-F238E27FC236}">
                <a16:creationId xmlns:a16="http://schemas.microsoft.com/office/drawing/2014/main" id="{83DBAF91-E689-27BD-5AF4-F603F31162F4}"/>
              </a:ext>
            </a:extLst>
          </p:cNvPr>
          <p:cNvSpPr/>
          <p:nvPr/>
        </p:nvSpPr>
        <p:spPr>
          <a:xfrm>
            <a:off x="11004923" y="4289684"/>
            <a:ext cx="146651" cy="286460"/>
          </a:xfrm>
          <a:prstGeom prst="down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חץ: למטה 52">
            <a:extLst>
              <a:ext uri="{FF2B5EF4-FFF2-40B4-BE49-F238E27FC236}">
                <a16:creationId xmlns:a16="http://schemas.microsoft.com/office/drawing/2014/main" id="{2DAE4F6D-CD9D-A36F-1936-6944C96A557B}"/>
              </a:ext>
            </a:extLst>
          </p:cNvPr>
          <p:cNvSpPr/>
          <p:nvPr/>
        </p:nvSpPr>
        <p:spPr>
          <a:xfrm>
            <a:off x="11004923" y="5375542"/>
            <a:ext cx="146651" cy="286460"/>
          </a:xfrm>
          <a:prstGeom prst="downArrow">
            <a:avLst/>
          </a:prstGeom>
          <a:solidFill>
            <a:srgbClr val="C00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43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Results: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3" name="תמונה 2" descr="תמונה שמכילה טקסט, צילום מסך, גופן, גרפיקה&#10;&#10;התיאור נוצר באופן אוטומטי">
            <a:extLst>
              <a:ext uri="{FF2B5EF4-FFF2-40B4-BE49-F238E27FC236}">
                <a16:creationId xmlns:a16="http://schemas.microsoft.com/office/drawing/2014/main" id="{3E6DE1A9-F2E9-543F-9E31-8798AF2198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05" y="341250"/>
            <a:ext cx="3280581" cy="4272169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2FB72F7-9DE7-2322-2BFA-8105C9CBC015}"/>
              </a:ext>
            </a:extLst>
          </p:cNvPr>
          <p:cNvSpPr txBox="1"/>
          <p:nvPr/>
        </p:nvSpPr>
        <p:spPr>
          <a:xfrm>
            <a:off x="386195" y="1712110"/>
            <a:ext cx="5270534" cy="20159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spcAft>
                <a:spcPts val="3000"/>
              </a:spcAft>
            </a:pPr>
            <a:r>
              <a:rPr lang="en-US" sz="2000" dirty="0"/>
              <a:t>This is the result of a single model, trained for 40 epochs on all data, and inferenced on the 1</a:t>
            </a:r>
            <a:r>
              <a:rPr lang="en-US" sz="2000" baseline="30000" dirty="0"/>
              <a:t>st</a:t>
            </a:r>
            <a:r>
              <a:rPr lang="en-US" sz="2000" dirty="0"/>
              <a:t> fragment.</a:t>
            </a:r>
          </a:p>
          <a:p>
            <a:pPr>
              <a:spcAft>
                <a:spcPts val="3000"/>
              </a:spcAft>
            </a:pPr>
            <a:r>
              <a:rPr lang="en-US" sz="2000" dirty="0"/>
              <a:t>(The best result achieved looks very similar this)</a:t>
            </a:r>
          </a:p>
        </p:txBody>
      </p:sp>
      <p:pic>
        <p:nvPicPr>
          <p:cNvPr id="11" name="תמונה 10" descr="תמונה שמכילה טקסט, גופן, צילום מסך&#10;&#10;התיאור נוצר באופן אוטומטי">
            <a:extLst>
              <a:ext uri="{FF2B5EF4-FFF2-40B4-BE49-F238E27FC236}">
                <a16:creationId xmlns:a16="http://schemas.microsoft.com/office/drawing/2014/main" id="{03DDF99B-A98E-0A74-BD45-3F4863F93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4" y="4613419"/>
            <a:ext cx="7367155" cy="21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6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5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Based On: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47054" y="1604805"/>
            <a:ext cx="7898603" cy="3715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350000"/>
              </a:lnSpc>
            </a:pPr>
            <a:r>
              <a:rPr lang="en-US" sz="2400" dirty="0"/>
              <a:t>		2.5d segmentaion baseline [training]</a:t>
            </a:r>
          </a:p>
          <a:p>
            <a:pPr>
              <a:lnSpc>
                <a:spcPct val="350000"/>
              </a:lnSpc>
            </a:pPr>
            <a:r>
              <a:rPr lang="en-US" sz="2400" dirty="0"/>
              <a:t>		2.5d segmentaion model with rotate TTA</a:t>
            </a:r>
          </a:p>
          <a:p>
            <a:pPr>
              <a:lnSpc>
                <a:spcPct val="350000"/>
              </a:lnSpc>
            </a:pPr>
            <a:r>
              <a:rPr lang="en-US" sz="2400" dirty="0"/>
              <a:t>		lb0.68 one-fold, stacked Unet</a:t>
            </a:r>
          </a:p>
        </p:txBody>
      </p:sp>
      <p:pic>
        <p:nvPicPr>
          <p:cNvPr id="9" name="תמונה 8" descr="תמונה שמכילה עץ, עיגול, צילום מסך, בחוץ&#10;&#10;התיאור נוצר באופן אוטומטי">
            <a:extLst>
              <a:ext uri="{FF2B5EF4-FFF2-40B4-BE49-F238E27FC236}">
                <a16:creationId xmlns:a16="http://schemas.microsoft.com/office/drawing/2014/main" id="{0C099A52-9BD3-E13B-DDF7-16B889EF5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96" y="3393114"/>
            <a:ext cx="707898" cy="707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תמונה 6" descr="תמונה שמכילה אנימה, סרט מצויר, מנגה, תספורת Hime&#10;&#10;התיאור נוצר באופן אוטומטי">
            <a:extLst>
              <a:ext uri="{FF2B5EF4-FFF2-40B4-BE49-F238E27FC236}">
                <a16:creationId xmlns:a16="http://schemas.microsoft.com/office/drawing/2014/main" id="{AFA1626D-2059-386A-7239-EB8E4C77A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64" y="3391516"/>
            <a:ext cx="683883" cy="7102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תמונה 10" descr="תמונה שמכילה עץ, עיגול, צילום מסך, בחוץ&#10;&#10;התיאור נוצר באופן אוטומטי">
            <a:extLst>
              <a:ext uri="{FF2B5EF4-FFF2-40B4-BE49-F238E27FC236}">
                <a16:creationId xmlns:a16="http://schemas.microsoft.com/office/drawing/2014/main" id="{00E68C6C-52AC-3044-6CEB-108E00E11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64" y="2101684"/>
            <a:ext cx="707898" cy="707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תמונה 14" descr="תמונה שמכילה אמוטיקון, סמיילי, אומנות קליפיפם, סרט מצויר&#10;&#10;התיאור נוצר באופן אוטומטי">
            <a:extLst>
              <a:ext uri="{FF2B5EF4-FFF2-40B4-BE49-F238E27FC236}">
                <a16:creationId xmlns:a16="http://schemas.microsoft.com/office/drawing/2014/main" id="{88825A8F-2959-0F2D-57D8-552FEAD216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82" y="4671000"/>
            <a:ext cx="718608" cy="710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5F394A87-7209-DDED-2F09-B53A600705C4}"/>
              </a:ext>
            </a:extLst>
          </p:cNvPr>
          <p:cNvSpPr txBox="1"/>
          <p:nvPr/>
        </p:nvSpPr>
        <p:spPr>
          <a:xfrm>
            <a:off x="1083375" y="2647290"/>
            <a:ext cx="94200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bg1"/>
                  </a:solidFill>
                </a:ln>
                <a:latin typeface="Cooper Black" panose="0208090404030B020404" pitchFamily="18" charset="0"/>
              </a:rPr>
              <a:t>tk</a:t>
            </a:r>
            <a:endParaRPr lang="he-IL" sz="2800" b="1" dirty="0">
              <a:ln w="19050">
                <a:solidFill>
                  <a:schemeClr val="bg1"/>
                </a:solidFill>
              </a:ln>
              <a:latin typeface="Cooper Black" panose="0208090404030B020404" pitchFamily="18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804179EE-E706-57E4-8BAA-6D385AA32407}"/>
              </a:ext>
            </a:extLst>
          </p:cNvPr>
          <p:cNvSpPr txBox="1"/>
          <p:nvPr/>
        </p:nvSpPr>
        <p:spPr>
          <a:xfrm>
            <a:off x="680036" y="3965669"/>
            <a:ext cx="173403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bg1"/>
                  </a:solidFill>
                </a:ln>
                <a:latin typeface="Cooper Black" panose="0208090404030B020404" pitchFamily="18" charset="0"/>
              </a:rPr>
              <a:t>yoyobar</a:t>
            </a:r>
            <a:endParaRPr lang="he-IL" sz="2800" b="1" dirty="0">
              <a:ln w="19050">
                <a:solidFill>
                  <a:schemeClr val="bg1"/>
                </a:solidFill>
              </a:ln>
              <a:latin typeface="Cooper Black" panose="0208090404030B020404" pitchFamily="18" charset="0"/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60C5F1D-4D1D-C9DF-E64A-C9A5C689E87C}"/>
              </a:ext>
            </a:extLst>
          </p:cNvPr>
          <p:cNvSpPr txBox="1"/>
          <p:nvPr/>
        </p:nvSpPr>
        <p:spPr>
          <a:xfrm>
            <a:off x="579305" y="5239100"/>
            <a:ext cx="197076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ln w="19050">
                  <a:solidFill>
                    <a:schemeClr val="bg1"/>
                  </a:solidFill>
                </a:ln>
                <a:latin typeface="Cooper Black" panose="0208090404030B020404" pitchFamily="18" charset="0"/>
              </a:rPr>
              <a:t>hengck23</a:t>
            </a:r>
            <a:endParaRPr lang="he-IL" sz="2800" b="1" dirty="0">
              <a:ln w="19050">
                <a:solidFill>
                  <a:schemeClr val="bg1"/>
                </a:solidFill>
              </a:ln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48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Modifications: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Training Code Optimization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Weighted Loss,</a:t>
            </a:r>
            <a:r>
              <a:rPr lang="en-US" sz="2000" dirty="0"/>
              <a:t> </a:t>
            </a:r>
            <a:r>
              <a:rPr lang="en-US" sz="2000" b="1" dirty="0"/>
              <a:t>Masked Loss</a:t>
            </a:r>
            <a:endParaRPr lang="en-US" sz="2000" dirty="0"/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Single Model, Meta-Model, Stacked Multi-Model</a:t>
            </a:r>
          </a:p>
        </p:txBody>
      </p:sp>
    </p:spTree>
    <p:extLst>
      <p:ext uri="{BB962C8B-B14F-4D97-AF65-F5344CB8AC3E}">
        <p14:creationId xmlns:p14="http://schemas.microsoft.com/office/powerpoint/2010/main" val="87308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Training Code Optimization: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46320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code featured in the training notebook </a:t>
            </a:r>
            <a:r>
              <a:rPr lang="en-US" sz="2000" b="1" dirty="0"/>
              <a:t>utilized GPU </a:t>
            </a:r>
            <a:r>
              <a:rPr lang="en-US" sz="2000" dirty="0"/>
              <a:t>for forward and back-propagation, but </a:t>
            </a:r>
            <a:r>
              <a:rPr lang="en-US" sz="2000" b="1" dirty="0"/>
              <a:t>not for metric calculation</a:t>
            </a:r>
            <a:r>
              <a:rPr lang="en-US" sz="2000" dirty="0"/>
              <a:t>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resulted in</a:t>
            </a:r>
            <a:r>
              <a:rPr lang="en-US" sz="2000" b="1" dirty="0"/>
              <a:t> slower training sessions</a:t>
            </a:r>
            <a:r>
              <a:rPr lang="en-US" sz="2000" dirty="0"/>
              <a:t> – About </a:t>
            </a:r>
            <a:r>
              <a:rPr lang="en-US" sz="2000" b="1" dirty="0"/>
              <a:t>25 minutes per epoch</a:t>
            </a:r>
            <a:r>
              <a:rPr lang="en-US" sz="2000" dirty="0"/>
              <a:t> for a basic model.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By optimizing the code, I was able to </a:t>
            </a:r>
            <a:r>
              <a:rPr lang="en-US" sz="2000" b="1" dirty="0"/>
              <a:t>speed up</a:t>
            </a:r>
            <a:r>
              <a:rPr lang="en-US" sz="2000" dirty="0"/>
              <a:t> the training process to be </a:t>
            </a:r>
            <a:r>
              <a:rPr lang="en-US" sz="2000" b="1" dirty="0"/>
              <a:t>5 times faster</a:t>
            </a:r>
            <a:r>
              <a:rPr lang="en-US" sz="2000" dirty="0"/>
              <a:t> (After adding more metric calculations).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involved </a:t>
            </a:r>
            <a:r>
              <a:rPr lang="en-US" sz="2000" b="1" dirty="0"/>
              <a:t>changing code to be based on </a:t>
            </a:r>
            <a:r>
              <a:rPr lang="en-US" sz="2000" b="1" dirty="0" err="1"/>
              <a:t>Pytorch</a:t>
            </a:r>
            <a:r>
              <a:rPr lang="en-US" sz="2000" b="1" dirty="0"/>
              <a:t> instead of </a:t>
            </a:r>
            <a:r>
              <a:rPr lang="en-US" sz="2000" b="1" dirty="0" err="1"/>
              <a:t>Numpy</a:t>
            </a:r>
            <a:r>
              <a:rPr lang="en-US" sz="2000" dirty="0"/>
              <a:t>, </a:t>
            </a:r>
            <a:r>
              <a:rPr lang="en-US" sz="2000" b="1" dirty="0"/>
              <a:t>altering calculations to be memory efficient</a:t>
            </a:r>
            <a:r>
              <a:rPr lang="en-US" sz="2000" dirty="0"/>
              <a:t>, frequent </a:t>
            </a:r>
            <a:r>
              <a:rPr lang="en-US" sz="2000" b="1" dirty="0"/>
              <a:t>memory cleaning</a:t>
            </a:r>
            <a:r>
              <a:rPr lang="en-US" sz="2000" dirty="0"/>
              <a:t> and more…</a:t>
            </a:r>
          </a:p>
        </p:txBody>
      </p:sp>
    </p:spTree>
    <p:extLst>
      <p:ext uri="{BB962C8B-B14F-4D97-AF65-F5344CB8AC3E}">
        <p14:creationId xmlns:p14="http://schemas.microsoft.com/office/powerpoint/2010/main" val="118535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Altering the Loss Function: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E0AEF3A4-AA16-1E2A-5C51-FCEE735F575E}"/>
                  </a:ext>
                </a:extLst>
              </p:cNvPr>
              <p:cNvSpPr txBox="1"/>
              <p:nvPr/>
            </p:nvSpPr>
            <p:spPr>
              <a:xfrm>
                <a:off x="1537628" y="1604805"/>
                <a:ext cx="7908030" cy="460549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loss function which was used for all models was </a:t>
                </a:r>
                <a:r>
                  <a:rPr lang="en-US" b="1" dirty="0"/>
                  <a:t>Binary Cross Entropy (BCE), with logits</a:t>
                </a:r>
                <a:r>
                  <a:rPr lang="en-US" dirty="0"/>
                  <a:t>.</a:t>
                </a:r>
              </a:p>
              <a:p>
                <a:pPr marL="800100" lvl="1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800100" lvl="1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Weighted Loss </a:t>
                </a:r>
                <a:r>
                  <a:rPr lang="en-US" dirty="0"/>
                  <a:t>– Since the </a:t>
                </a:r>
                <a:r>
                  <a:rPr lang="en-US" b="1" dirty="0"/>
                  <a:t>F-Beta</a:t>
                </a:r>
                <a:r>
                  <a:rPr lang="en-US" dirty="0"/>
                  <a:t> </a:t>
                </a:r>
                <a:r>
                  <a:rPr lang="en-US" b="1" dirty="0"/>
                  <a:t>weighs</a:t>
                </a:r>
                <a:r>
                  <a:rPr lang="en-US" dirty="0"/>
                  <a:t> </a:t>
                </a:r>
                <a:r>
                  <a:rPr lang="en-US" b="1" dirty="0"/>
                  <a:t>precision over recall</a:t>
                </a:r>
                <a:r>
                  <a:rPr lang="en-US" dirty="0"/>
                  <a:t>, it only makes sense to </a:t>
                </a:r>
                <a:r>
                  <a:rPr lang="en-US" b="1" dirty="0"/>
                  <a:t>weigh false-positives more than false negatives</a:t>
                </a:r>
                <a:r>
                  <a:rPr lang="en-US" dirty="0"/>
                  <a:t>:</a:t>
                </a:r>
              </a:p>
              <a:p>
                <a:pPr marL="800100" lvl="1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𝑓𝑝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endParaRPr lang="en-US" b="1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Masked Loss</a:t>
                </a:r>
                <a:r>
                  <a:rPr lang="en-US" dirty="0"/>
                  <a:t> – Also, we can try to </a:t>
                </a:r>
                <a:r>
                  <a:rPr lang="en-US" b="1" dirty="0"/>
                  <a:t>ignore predictions outside of the mask</a:t>
                </a:r>
                <a:r>
                  <a:rPr lang="en-US" dirty="0"/>
                  <a:t>, as they (Theoretically) do not teach the model anything:</a:t>
                </a:r>
              </a:p>
              <a:p>
                <a:pPr marL="800100" lvl="1" indent="-342900">
                  <a:spcAft>
                    <a:spcPts val="3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𝑓𝑝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  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תיבת טקסט 5">
                <a:extLst>
                  <a:ext uri="{FF2B5EF4-FFF2-40B4-BE49-F238E27FC236}">
                    <a16:creationId xmlns:a16="http://schemas.microsoft.com/office/drawing/2014/main" id="{E0AEF3A4-AA16-1E2A-5C51-FCEE735F5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628" y="1604805"/>
                <a:ext cx="7908030" cy="4605492"/>
              </a:xfrm>
              <a:prstGeom prst="rect">
                <a:avLst/>
              </a:prstGeom>
              <a:blipFill>
                <a:blip r:embed="rId6"/>
                <a:stretch>
                  <a:fillRect l="-463" t="-661" r="-540" b="-5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6CBF2E1-46A5-8F1F-7B5B-9C468E78BCC5}"/>
              </a:ext>
            </a:extLst>
          </p:cNvPr>
          <p:cNvSpPr txBox="1"/>
          <p:nvPr/>
        </p:nvSpPr>
        <p:spPr>
          <a:xfrm>
            <a:off x="9941211" y="3884111"/>
            <a:ext cx="164026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01FF07"/>
                </a:solidFill>
              </a:rPr>
              <a:t>Worked!</a:t>
            </a:r>
            <a:endParaRPr lang="he-IL" sz="2400" b="1" dirty="0">
              <a:solidFill>
                <a:srgbClr val="01FF07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2411B15-29BF-79FD-0CBC-C99303EE0A45}"/>
              </a:ext>
            </a:extLst>
          </p:cNvPr>
          <p:cNvSpPr txBox="1"/>
          <p:nvPr/>
        </p:nvSpPr>
        <p:spPr>
          <a:xfrm>
            <a:off x="9487421" y="5408946"/>
            <a:ext cx="25865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Didn’t Work…</a:t>
            </a:r>
            <a:endParaRPr lang="he-IL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3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9CD9A9-4B5A-2F8B-1041-6EDD66D7DA69}"/>
              </a:ext>
            </a:extLst>
          </p:cNvPr>
          <p:cNvSpPr txBox="1"/>
          <p:nvPr/>
        </p:nvSpPr>
        <p:spPr>
          <a:xfrm>
            <a:off x="933854" y="570703"/>
            <a:ext cx="8417155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ooper Black" panose="0208090404030B020404" pitchFamily="18" charset="0"/>
              </a:rPr>
              <a:t>Complex Models:</a:t>
            </a:r>
            <a:endParaRPr lang="he-IL" sz="4000" dirty="0">
              <a:solidFill>
                <a:srgbClr val="C0000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0AEF3A4-AA16-1E2A-5C51-FCEE735F575E}"/>
              </a:ext>
            </a:extLst>
          </p:cNvPr>
          <p:cNvSpPr txBox="1"/>
          <p:nvPr/>
        </p:nvSpPr>
        <p:spPr>
          <a:xfrm>
            <a:off x="1537628" y="1604805"/>
            <a:ext cx="7908030" cy="21390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The original first 2 notebooks trained a </a:t>
            </a:r>
            <a:r>
              <a:rPr lang="en-US" b="1" dirty="0"/>
              <a:t>model per fold</a:t>
            </a:r>
            <a:r>
              <a:rPr lang="en-US" dirty="0"/>
              <a:t>, meaning that each model trained on two fragments and was validated on the third. These models were combined into a </a:t>
            </a:r>
            <a:r>
              <a:rPr lang="en-US" b="1" dirty="0"/>
              <a:t>bagging ensemble</a:t>
            </a:r>
            <a:r>
              <a:rPr lang="en-US" dirty="0"/>
              <a:t>.</a:t>
            </a:r>
          </a:p>
          <a:p>
            <a:pPr marL="342900" indent="-34290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Initially, I tried to replace the ensemble with a </a:t>
            </a:r>
            <a:r>
              <a:rPr lang="en-US" b="1" dirty="0"/>
              <a:t>single segmentation model</a:t>
            </a:r>
            <a:r>
              <a:rPr lang="en-US" dirty="0"/>
              <a:t>, which trained on </a:t>
            </a:r>
            <a:r>
              <a:rPr lang="en-US" b="1" dirty="0"/>
              <a:t>all data</a:t>
            </a:r>
            <a:r>
              <a:rPr lang="en-US" dirty="0"/>
              <a:t>. It was trained for 40 epochs and achieved a score of </a:t>
            </a:r>
            <a:r>
              <a:rPr lang="en-US" b="1" dirty="0"/>
              <a:t>0.43</a:t>
            </a:r>
            <a:r>
              <a:rPr lang="en-US" dirty="0"/>
              <a:t>.</a:t>
            </a:r>
          </a:p>
        </p:txBody>
      </p:sp>
      <p:pic>
        <p:nvPicPr>
          <p:cNvPr id="23" name="תמונה 22" descr="תמונה שמכילה טקסט, קו, תרשים, עלילה&#10;&#10;התיאור נוצר באופן אוטומטי">
            <a:extLst>
              <a:ext uri="{FF2B5EF4-FFF2-40B4-BE49-F238E27FC236}">
                <a16:creationId xmlns:a16="http://schemas.microsoft.com/office/drawing/2014/main" id="{30243DC7-B4B5-04A9-BC58-C0796BF16B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29" y="3976371"/>
            <a:ext cx="7492766" cy="264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8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יונים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</TotalTime>
  <Words>721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Cambria Math</vt:lpstr>
      <vt:lpstr>Century Gothic</vt:lpstr>
      <vt:lpstr>Cooper Black</vt:lpstr>
      <vt:lpstr>Wingdings 3</vt:lpstr>
      <vt:lpstr>יונים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RGL King</dc:creator>
  <cp:lastModifiedBy>RGL King</cp:lastModifiedBy>
  <cp:revision>6</cp:revision>
  <dcterms:created xsi:type="dcterms:W3CDTF">2023-06-03T15:45:13Z</dcterms:created>
  <dcterms:modified xsi:type="dcterms:W3CDTF">2023-09-17T12:41:05Z</dcterms:modified>
</cp:coreProperties>
</file>